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Software Development Methodologies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Agile Manifesto II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>
                <a:solidFill>
                  <a:srgbClr val="C00000"/>
                </a:solidFill>
              </a:rPr>
              <a:t>Deliver working software frequently</a:t>
            </a:r>
            <a:r>
              <a:rPr lang="en-US" dirty="0" smtClean="0"/>
              <a:t>, from a couple of weeks to a couple of months, with a preference of the shorter timescale</a:t>
            </a:r>
          </a:p>
          <a:p>
            <a:r>
              <a:rPr lang="en-US" dirty="0" smtClean="0"/>
              <a:t>Build projects around </a:t>
            </a:r>
            <a:r>
              <a:rPr lang="en-US" dirty="0" smtClean="0">
                <a:solidFill>
                  <a:srgbClr val="C00000"/>
                </a:solidFill>
              </a:rPr>
              <a:t>motivated individuals</a:t>
            </a:r>
          </a:p>
          <a:p>
            <a:r>
              <a:rPr lang="en-US" dirty="0" smtClean="0"/>
              <a:t>Give them the environment and </a:t>
            </a:r>
            <a:r>
              <a:rPr lang="en-US" dirty="0" smtClean="0">
                <a:solidFill>
                  <a:srgbClr val="C00000"/>
                </a:solidFill>
              </a:rPr>
              <a:t>support</a:t>
            </a:r>
            <a:r>
              <a:rPr lang="en-US" dirty="0" smtClean="0"/>
              <a:t> they need, and </a:t>
            </a:r>
            <a:r>
              <a:rPr lang="en-US" dirty="0" smtClean="0">
                <a:solidFill>
                  <a:srgbClr val="C00000"/>
                </a:solidFill>
              </a:rPr>
              <a:t>trust them</a:t>
            </a:r>
            <a:r>
              <a:rPr lang="en-US" dirty="0" smtClean="0"/>
              <a:t> to get the job done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Agile Manifesto III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>
                <a:solidFill>
                  <a:schemeClr val="tx1"/>
                </a:solidFill>
              </a:rPr>
              <a:t>The most efficient and effective method of conveying information to and within a development team is </a:t>
            </a:r>
            <a:r>
              <a:rPr lang="en-US" dirty="0" smtClean="0">
                <a:solidFill>
                  <a:srgbClr val="C00000"/>
                </a:solidFill>
              </a:rPr>
              <a:t>face-to-face conversation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Working software is the primary measure</a:t>
            </a:r>
            <a:r>
              <a:rPr lang="en-US" dirty="0" smtClean="0">
                <a:solidFill>
                  <a:schemeClr val="tx1"/>
                </a:solidFill>
              </a:rPr>
              <a:t> of progress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Agile Manifesto IV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>
                <a:solidFill>
                  <a:schemeClr val="tx1"/>
                </a:solidFill>
              </a:rPr>
              <a:t>Agile processes promote sustainable development.  The sponsors, developers, and users should be able to maintain a constant pace indefinitely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Continuous attention to </a:t>
            </a:r>
            <a:r>
              <a:rPr lang="en-US" dirty="0" smtClean="0">
                <a:solidFill>
                  <a:srgbClr val="C00000"/>
                </a:solidFill>
              </a:rPr>
              <a:t>technical excellence and good design</a:t>
            </a:r>
            <a:r>
              <a:rPr lang="en-US" dirty="0" smtClean="0">
                <a:solidFill>
                  <a:schemeClr val="tx1"/>
                </a:solidFill>
              </a:rPr>
              <a:t> enhances agility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5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Agile Manifesto V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>
                <a:solidFill>
                  <a:srgbClr val="C00000"/>
                </a:solidFill>
              </a:rPr>
              <a:t>Simplicity</a:t>
            </a:r>
            <a:r>
              <a:rPr lang="en-US" dirty="0" smtClean="0">
                <a:solidFill>
                  <a:schemeClr val="tx1"/>
                </a:solidFill>
              </a:rPr>
              <a:t> – the art of maximizing the amount of work </a:t>
            </a:r>
            <a:r>
              <a:rPr lang="en-US" b="1" dirty="0" smtClean="0">
                <a:solidFill>
                  <a:schemeClr val="tx1"/>
                </a:solidFill>
              </a:rPr>
              <a:t>not</a:t>
            </a:r>
            <a:r>
              <a:rPr lang="en-US" dirty="0" smtClean="0">
                <a:solidFill>
                  <a:schemeClr val="tx1"/>
                </a:solidFill>
              </a:rPr>
              <a:t> done – is essential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best architectures, requirements, and designs emerge from </a:t>
            </a:r>
            <a:r>
              <a:rPr lang="en-US" dirty="0" smtClean="0">
                <a:solidFill>
                  <a:srgbClr val="C00000"/>
                </a:solidFill>
              </a:rPr>
              <a:t>self-organizing teams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At regular intervals, the </a:t>
            </a:r>
            <a:r>
              <a:rPr lang="en-US" dirty="0" smtClean="0">
                <a:solidFill>
                  <a:srgbClr val="C00000"/>
                </a:solidFill>
              </a:rPr>
              <a:t>team reflects</a:t>
            </a:r>
            <a:r>
              <a:rPr lang="en-US" dirty="0" smtClean="0">
                <a:solidFill>
                  <a:schemeClr val="tx1"/>
                </a:solidFill>
              </a:rPr>
              <a:t> on how to become more effective, then tunes and </a:t>
            </a:r>
            <a:r>
              <a:rPr lang="en-US" dirty="0" smtClean="0">
                <a:solidFill>
                  <a:srgbClr val="C00000"/>
                </a:solidFill>
              </a:rPr>
              <a:t>adjusts its behaviors</a:t>
            </a:r>
            <a:r>
              <a:rPr lang="en-US" dirty="0" smtClean="0">
                <a:solidFill>
                  <a:schemeClr val="tx1"/>
                </a:solidFill>
              </a:rPr>
              <a:t> accordingly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A methodology is:</a:t>
            </a:r>
          </a:p>
          <a:p>
            <a:pPr lvl="1"/>
            <a:r>
              <a:rPr lang="en-US" dirty="0" smtClean="0"/>
              <a:t>A collection of procedures, techniques, principles, and tools that help developers build a computer system</a:t>
            </a:r>
          </a:p>
          <a:p>
            <a:r>
              <a:rPr lang="en-US" dirty="0" smtClean="0"/>
              <a:t>There are two main approaches to development methodologies:</a:t>
            </a:r>
          </a:p>
          <a:p>
            <a:pPr lvl="1"/>
            <a:r>
              <a:rPr lang="en-US" dirty="0" smtClean="0"/>
              <a:t>Traditional </a:t>
            </a:r>
            <a:r>
              <a:rPr lang="en-US" i="1" dirty="0" smtClean="0"/>
              <a:t>monumental</a:t>
            </a:r>
            <a:r>
              <a:rPr lang="en-US" dirty="0" smtClean="0"/>
              <a:t> or </a:t>
            </a:r>
            <a:r>
              <a:rPr lang="en-US" i="1" dirty="0" smtClean="0"/>
              <a:t>waterfall</a:t>
            </a:r>
            <a:r>
              <a:rPr lang="en-US" dirty="0" smtClean="0"/>
              <a:t> methodologies</a:t>
            </a:r>
          </a:p>
          <a:p>
            <a:pPr lvl="1"/>
            <a:r>
              <a:rPr lang="en-US" i="1" dirty="0" smtClean="0"/>
              <a:t>Agile</a:t>
            </a:r>
            <a:r>
              <a:rPr lang="en-US" dirty="0" smtClean="0"/>
              <a:t> or </a:t>
            </a:r>
            <a:r>
              <a:rPr lang="en-US" i="1" dirty="0" smtClean="0"/>
              <a:t>lightweight</a:t>
            </a:r>
            <a:r>
              <a:rPr lang="en-US" dirty="0" smtClean="0"/>
              <a:t> methodologies</a:t>
            </a:r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8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What is Waterfall?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/>
              <a:t>Sequential development process</a:t>
            </a:r>
          </a:p>
          <a:p>
            <a:r>
              <a:rPr lang="en-US" dirty="0" smtClean="0"/>
              <a:t>Discrete steps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Test</a:t>
            </a:r>
          </a:p>
          <a:p>
            <a:r>
              <a:rPr lang="en-US" dirty="0" smtClean="0"/>
              <a:t>Long running, typically months but may span years</a:t>
            </a:r>
          </a:p>
          <a:p>
            <a:r>
              <a:rPr lang="en-US" dirty="0" smtClean="0"/>
              <a:t>Well documented design</a:t>
            </a:r>
          </a:p>
          <a:p>
            <a:r>
              <a:rPr lang="en-US" dirty="0" smtClean="0"/>
              <a:t>Emphasis on knowing everything upfront</a:t>
            </a:r>
          </a:p>
          <a:p>
            <a:r>
              <a:rPr lang="en-US" dirty="0" smtClean="0"/>
              <a:t>Can be rigid and inflexible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32" y="1156622"/>
            <a:ext cx="7509468" cy="455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796332" y="5715000"/>
            <a:ext cx="7509468" cy="45720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Project Lifecycle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583705"/>
          </a:xfrm>
        </p:spPr>
        <p:txBody>
          <a:bodyPr anchor="t">
            <a:noAutofit/>
          </a:bodyPr>
          <a:lstStyle/>
          <a:p>
            <a:pPr algn="ctr"/>
            <a:r>
              <a:rPr lang="en-US" sz="3600" dirty="0" smtClean="0"/>
              <a:t>Sample Waterfall Project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571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What is Agile?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/>
              <a:t>Short timeframe, iterative development cycles (Sprint)</a:t>
            </a:r>
          </a:p>
          <a:p>
            <a:r>
              <a:rPr lang="en-US" dirty="0" smtClean="0"/>
              <a:t>Daily communication</a:t>
            </a:r>
          </a:p>
          <a:p>
            <a:r>
              <a:rPr lang="en-US" dirty="0" smtClean="0"/>
              <a:t>Emphasis on small, cross-functional teams</a:t>
            </a:r>
          </a:p>
          <a:p>
            <a:r>
              <a:rPr lang="en-US" dirty="0" smtClean="0"/>
              <a:t>Face-to-face rather than written documentation</a:t>
            </a:r>
          </a:p>
          <a:p>
            <a:r>
              <a:rPr lang="en-US" dirty="0" smtClean="0"/>
              <a:t>“Releasable” code after every Sprint</a:t>
            </a:r>
          </a:p>
          <a:p>
            <a:r>
              <a:rPr lang="en-US" dirty="0" smtClean="0"/>
              <a:t>Can be dogmatic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96332" y="5715000"/>
            <a:ext cx="7509468" cy="45720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Project Lifecycle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583705"/>
          </a:xfrm>
        </p:spPr>
        <p:txBody>
          <a:bodyPr anchor="t">
            <a:noAutofit/>
          </a:bodyPr>
          <a:lstStyle/>
          <a:p>
            <a:pPr algn="ctr"/>
            <a:r>
              <a:rPr lang="en-US" sz="3600" dirty="0" smtClean="0"/>
              <a:t>Sample Agile Project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796332" y="42672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6750" y="4389536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1</a:t>
            </a:r>
            <a:endParaRPr lang="en-US" sz="16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77902" y="42672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64312" y="4389536"/>
            <a:ext cx="830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2</a:t>
            </a:r>
            <a:endParaRPr lang="en-US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1400" y="42672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64604" y="4389536"/>
            <a:ext cx="837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3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0" y="42672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1670" y="4389536"/>
            <a:ext cx="1196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</a:t>
            </a:r>
            <a:r>
              <a:rPr lang="en-US" sz="1400" dirty="0" smtClean="0">
                <a:latin typeface="+mj-lt"/>
              </a:rPr>
              <a:t> (Final)</a:t>
            </a:r>
            <a:endParaRPr lang="en-US" sz="1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6827" y="432798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1529102" y="23622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90907" y="2484536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 Planning</a:t>
            </a:r>
            <a:endParaRPr lang="en-US" sz="16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33794" y="2362200"/>
            <a:ext cx="3238405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6380" y="2469148"/>
            <a:ext cx="3129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Design, Implementation, Validation</a:t>
            </a:r>
            <a:endParaRPr lang="en-US" sz="16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78303" y="23622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73156" y="2484536"/>
            <a:ext cx="12137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 Demo</a:t>
            </a:r>
            <a:endParaRPr lang="en-US" sz="1600" dirty="0">
              <a:latin typeface="+mj-lt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529102" y="2914650"/>
            <a:ext cx="2052298" cy="13525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984899" y="2914650"/>
            <a:ext cx="2596902" cy="13525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96332" y="5150908"/>
            <a:ext cx="446146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7400" y="5281152"/>
            <a:ext cx="3084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Requirements (Backlog) Grooming</a:t>
            </a:r>
            <a:endParaRPr lang="en-US" sz="1600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37157" y="52195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5571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Comparing Agile to Waterfall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/>
              <a:t>Strengths of Waterfall</a:t>
            </a:r>
          </a:p>
          <a:p>
            <a:pPr lvl="1"/>
            <a:r>
              <a:rPr lang="en-US" dirty="0" smtClean="0"/>
              <a:t>Communication with outside groups</a:t>
            </a:r>
          </a:p>
          <a:p>
            <a:pPr lvl="1"/>
            <a:r>
              <a:rPr lang="en-US" dirty="0" smtClean="0"/>
              <a:t>Strategic planning</a:t>
            </a:r>
          </a:p>
          <a:p>
            <a:pPr lvl="1"/>
            <a:r>
              <a:rPr lang="en-US" dirty="0" smtClean="0"/>
              <a:t>Lots of documentation</a:t>
            </a:r>
          </a:p>
          <a:p>
            <a:r>
              <a:rPr lang="en-US" dirty="0" smtClean="0"/>
              <a:t>Strengths of Agile</a:t>
            </a:r>
          </a:p>
          <a:p>
            <a:pPr lvl="1"/>
            <a:r>
              <a:rPr lang="en-US" dirty="0" smtClean="0"/>
              <a:t>Tight control over schedule and milestones</a:t>
            </a:r>
          </a:p>
          <a:p>
            <a:pPr lvl="1"/>
            <a:r>
              <a:rPr lang="en-US" dirty="0" smtClean="0"/>
              <a:t>Focus on customer features</a:t>
            </a:r>
          </a:p>
          <a:p>
            <a:pPr lvl="1"/>
            <a:r>
              <a:rPr lang="en-US" dirty="0" smtClean="0"/>
              <a:t>Integrated development and testing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Agile is good for implementing features</a:t>
            </a:r>
          </a:p>
          <a:p>
            <a:pPr lvl="1"/>
            <a:r>
              <a:rPr lang="en-US" dirty="0" smtClean="0"/>
              <a:t>Waterfall is good for implementing product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96332" y="5715000"/>
            <a:ext cx="7509468" cy="45720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Project Lifecycle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583705"/>
          </a:xfrm>
        </p:spPr>
        <p:txBody>
          <a:bodyPr anchor="t">
            <a:noAutofit/>
          </a:bodyPr>
          <a:lstStyle/>
          <a:p>
            <a:pPr algn="ctr"/>
            <a:r>
              <a:rPr lang="en-US" sz="3600" dirty="0" smtClean="0"/>
              <a:t>Merged Agile/Waterfall Project</a:t>
            </a: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1822532" y="2438400"/>
            <a:ext cx="1093614" cy="552450"/>
            <a:chOff x="1593932" y="1981200"/>
            <a:chExt cx="1403498" cy="552450"/>
          </a:xfrm>
        </p:grpSpPr>
        <p:sp>
          <p:nvSpPr>
            <p:cNvPr id="6" name="Rectangle 5"/>
            <p:cNvSpPr/>
            <p:nvPr/>
          </p:nvSpPr>
          <p:spPr>
            <a:xfrm>
              <a:off x="1593932" y="1981200"/>
              <a:ext cx="1403498" cy="55245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84350" y="2103536"/>
              <a:ext cx="822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Sprint</a:t>
              </a:r>
              <a:r>
                <a:rPr lang="en-US" sz="1400" dirty="0" smtClean="0">
                  <a:latin typeface="+mj-lt"/>
                </a:rPr>
                <a:t> </a:t>
              </a:r>
              <a:r>
                <a:rPr lang="en-US" sz="1600" dirty="0" smtClean="0">
                  <a:latin typeface="+mj-lt"/>
                </a:rPr>
                <a:t>1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95600" y="2438400"/>
            <a:ext cx="1117087" cy="552450"/>
            <a:chOff x="2975502" y="1981200"/>
            <a:chExt cx="1403498" cy="552450"/>
          </a:xfrm>
        </p:grpSpPr>
        <p:sp>
          <p:nvSpPr>
            <p:cNvPr id="9" name="Rectangle 8"/>
            <p:cNvSpPr/>
            <p:nvPr/>
          </p:nvSpPr>
          <p:spPr>
            <a:xfrm>
              <a:off x="2975502" y="1981200"/>
              <a:ext cx="1403498" cy="55245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61912" y="2103536"/>
              <a:ext cx="8306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Sprint</a:t>
              </a:r>
              <a:r>
                <a:rPr lang="en-US" sz="1400" dirty="0" smtClean="0">
                  <a:latin typeface="+mj-lt"/>
                </a:rPr>
                <a:t> </a:t>
              </a:r>
              <a:r>
                <a:rPr lang="en-US" sz="1600" dirty="0" smtClean="0">
                  <a:latin typeface="+mj-lt"/>
                </a:rPr>
                <a:t>2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85107" y="2438400"/>
            <a:ext cx="1120293" cy="552450"/>
            <a:chOff x="4379000" y="1981200"/>
            <a:chExt cx="1403498" cy="552450"/>
          </a:xfrm>
        </p:grpSpPr>
        <p:sp>
          <p:nvSpPr>
            <p:cNvPr id="11" name="Rectangle 10"/>
            <p:cNvSpPr/>
            <p:nvPr/>
          </p:nvSpPr>
          <p:spPr>
            <a:xfrm>
              <a:off x="4379000" y="1981200"/>
              <a:ext cx="1403498" cy="55245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62204" y="2103536"/>
              <a:ext cx="8370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Sprint</a:t>
              </a:r>
              <a:r>
                <a:rPr lang="en-US" sz="1400" dirty="0" smtClean="0">
                  <a:latin typeface="+mj-lt"/>
                </a:rPr>
                <a:t> </a:t>
              </a:r>
              <a:r>
                <a:rPr lang="en-US" sz="1600" dirty="0" smtClean="0">
                  <a:latin typeface="+mj-lt"/>
                </a:rPr>
                <a:t>3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622746" y="243840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6416" y="2560736"/>
            <a:ext cx="1196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Sprint</a:t>
            </a:r>
            <a:r>
              <a:rPr lang="en-US" sz="1400" dirty="0" smtClean="0">
                <a:latin typeface="+mj-lt"/>
              </a:rPr>
              <a:t> (Final)</a:t>
            </a:r>
            <a:endParaRPr lang="en-US" sz="1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400" y="249918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7" name="Rectangle 16"/>
          <p:cNvSpPr/>
          <p:nvPr/>
        </p:nvSpPr>
        <p:spPr>
          <a:xfrm>
            <a:off x="1822532" y="2990850"/>
            <a:ext cx="5203712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85243" y="3105728"/>
            <a:ext cx="1478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Documentation</a:t>
            </a:r>
            <a:endParaRPr lang="en-US" sz="16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94227" y="3543300"/>
            <a:ext cx="1798746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94450" y="3665636"/>
            <a:ext cx="1798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Regression Testing</a:t>
            </a:r>
            <a:endParaRPr lang="en-US" sz="1600" dirty="0"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2829" y="1885950"/>
            <a:ext cx="2951894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" y="2016194"/>
            <a:ext cx="3084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Requirements (Backlog) Grooming</a:t>
            </a:r>
            <a:endParaRPr lang="en-US" sz="1600" dirty="0"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49902" y="4095750"/>
            <a:ext cx="1403498" cy="55245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49941" y="4218086"/>
            <a:ext cx="803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Training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469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Agile Manifesto I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r>
              <a:rPr lang="en-US" dirty="0" smtClean="0"/>
              <a:t>Our highest priority is to </a:t>
            </a:r>
            <a:r>
              <a:rPr lang="en-US" dirty="0" smtClean="0">
                <a:solidFill>
                  <a:srgbClr val="C00000"/>
                </a:solidFill>
              </a:rPr>
              <a:t>satisfy the customer</a:t>
            </a:r>
            <a:r>
              <a:rPr lang="en-US" dirty="0" smtClean="0"/>
              <a:t> through </a:t>
            </a:r>
            <a:r>
              <a:rPr lang="en-US" dirty="0" smtClean="0">
                <a:solidFill>
                  <a:srgbClr val="C00000"/>
                </a:solidFill>
              </a:rPr>
              <a:t>early and continuous delivery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C00000"/>
                </a:solidFill>
              </a:rPr>
              <a:t>viable</a:t>
            </a:r>
            <a:r>
              <a:rPr lang="en-US" dirty="0" smtClean="0"/>
              <a:t> software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Welcome changing requirements</a:t>
            </a:r>
            <a:r>
              <a:rPr lang="en-US" dirty="0" smtClean="0"/>
              <a:t>, even late in development;  Agile processes harness change for the customer’s advantage</a:t>
            </a:r>
          </a:p>
          <a:p>
            <a:r>
              <a:rPr lang="en-US" dirty="0" smtClean="0"/>
              <a:t>Business people and developers must </a:t>
            </a:r>
            <a:r>
              <a:rPr lang="en-US" dirty="0" smtClean="0">
                <a:solidFill>
                  <a:srgbClr val="C00000"/>
                </a:solidFill>
              </a:rPr>
              <a:t>work together daily</a:t>
            </a:r>
            <a:r>
              <a:rPr lang="en-US" dirty="0" smtClean="0"/>
              <a:t> throughout the project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336268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http://agilemanifesto.org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167</TotalTime>
  <Words>448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Newsprint</vt:lpstr>
      <vt:lpstr>Software Development Methodologies</vt:lpstr>
      <vt:lpstr>PowerPoint Presentation</vt:lpstr>
      <vt:lpstr>What is Waterfall?</vt:lpstr>
      <vt:lpstr>Sample Waterfall Project</vt:lpstr>
      <vt:lpstr>What is Agile?</vt:lpstr>
      <vt:lpstr>Sample Agile Project</vt:lpstr>
      <vt:lpstr>Comparing Agile to Waterfall</vt:lpstr>
      <vt:lpstr>Merged Agile/Waterfall Project</vt:lpstr>
      <vt:lpstr>Agile Manifesto I</vt:lpstr>
      <vt:lpstr>Agile Manifesto II</vt:lpstr>
      <vt:lpstr>Agile Manifesto III</vt:lpstr>
      <vt:lpstr>Agile Manifesto IV</vt:lpstr>
      <vt:lpstr>Agile Manifesto V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17</cp:revision>
  <dcterms:created xsi:type="dcterms:W3CDTF">2014-08-25T00:37:45Z</dcterms:created>
  <dcterms:modified xsi:type="dcterms:W3CDTF">2014-08-26T01:22:25Z</dcterms:modified>
</cp:coreProperties>
</file>